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57" r:id="rId4"/>
    <p:sldId id="260" r:id="rId5"/>
    <p:sldId id="262" r:id="rId6"/>
    <p:sldId id="264" r:id="rId7"/>
    <p:sldId id="258" r:id="rId8"/>
    <p:sldId id="263" r:id="rId9"/>
    <p:sldId id="259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77" y="49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262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378EA-4A8D-490C-85BC-FEBAA5FA2DF5}" type="datetimeFigureOut">
              <a:rPr lang="ko-KR" altLang="en-US" smtClean="0"/>
              <a:t>2018-03-07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1835B-3B2B-4A44-BC37-BE82E2C562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836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다음상태에서 또 다시 </a:t>
            </a:r>
            <a:r>
              <a:rPr lang="ko-KR" altLang="en-US" dirty="0" err="1" smtClean="0"/>
              <a:t>엡실론</a:t>
            </a:r>
            <a:r>
              <a:rPr lang="ko-KR" altLang="en-US" dirty="0" smtClean="0"/>
              <a:t> 탐욕 정책에 따라 다음 행동을 선택한 후 그것을 학습 샘플로 사용한다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책 </a:t>
            </a:r>
            <a:r>
              <a:rPr lang="en-US" altLang="ko-KR" baseline="0" dirty="0" smtClean="0"/>
              <a:t>142p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1835B-3B2B-4A44-BC37-BE82E2C562B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575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기존의 살사 알고리즘을 사용하여 </a:t>
            </a:r>
            <a:r>
              <a:rPr lang="ko-KR" altLang="en-US" dirty="0" err="1" smtClean="0"/>
              <a:t>큐함수를</a:t>
            </a:r>
            <a:r>
              <a:rPr lang="ko-KR" altLang="en-US" dirty="0" smtClean="0"/>
              <a:t> 인공신경망에 근사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인공신경망을 통해 </a:t>
            </a:r>
            <a:r>
              <a:rPr lang="ko-KR" altLang="en-US" dirty="0" err="1" smtClean="0"/>
              <a:t>큐함수를</a:t>
            </a:r>
            <a:r>
              <a:rPr lang="ko-KR" altLang="en-US" dirty="0" smtClean="0"/>
              <a:t> 구함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경사 </a:t>
            </a:r>
            <a:r>
              <a:rPr lang="ko-KR" altLang="en-US" dirty="0" err="1" smtClean="0"/>
              <a:t>하강법을</a:t>
            </a:r>
            <a:r>
              <a:rPr lang="ko-KR" altLang="en-US" dirty="0" smtClean="0"/>
              <a:t> 사용해 </a:t>
            </a:r>
            <a:r>
              <a:rPr lang="ko-KR" altLang="en-US" dirty="0" err="1" smtClean="0"/>
              <a:t>큐함수를</a:t>
            </a:r>
            <a:r>
              <a:rPr lang="ko-KR" altLang="en-US" dirty="0" smtClean="0"/>
              <a:t> 업데이트 하려면 오차함수를 </a:t>
            </a:r>
            <a:r>
              <a:rPr lang="ko-KR" altLang="en-US" dirty="0" err="1" smtClean="0"/>
              <a:t>정의해야한다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수식에서 정답과 예측에 해당하는 것으로 오차함수를 구할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1835B-3B2B-4A44-BC37-BE82E2C562B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14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8B7E-A3CE-49D9-AFD2-262247C11F00}" type="datetime1">
              <a:rPr lang="ko-KR" altLang="en-US" smtClean="0"/>
              <a:t>2018-03-07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14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140D-F78D-45D9-BB4F-AE8A4432076E}" type="datetime1">
              <a:rPr lang="ko-KR" altLang="en-US" smtClean="0"/>
              <a:t>2018-03-07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781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54F7-26D8-4D41-BB3D-578384867F53}" type="datetime1">
              <a:rPr lang="ko-KR" altLang="en-US" smtClean="0"/>
              <a:t>2018-03-07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34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7BA9-0F7A-4DB2-8EC7-66CFC561AF9B}" type="datetime1">
              <a:rPr lang="ko-KR" altLang="en-US" smtClean="0"/>
              <a:t>2018-03-07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868BA19B-9FCC-4678-A5F8-D92728246174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40162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4B03-C2B9-4C80-91D9-A7088661262C}" type="datetime1">
              <a:rPr lang="ko-KR" altLang="en-US" smtClean="0"/>
              <a:t>2018-03-07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870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5994F-B847-4BD1-9E3C-101158ECB3F1}" type="datetime1">
              <a:rPr lang="ko-KR" altLang="en-US" smtClean="0"/>
              <a:t>2018-03-07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371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AAF5-6D36-49D2-B13A-E2DA3E83BD75}" type="datetime1">
              <a:rPr lang="ko-KR" altLang="en-US" smtClean="0"/>
              <a:t>2018-03-07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728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4732-906A-41B7-A1D4-C5711184F281}" type="datetime1">
              <a:rPr lang="ko-KR" altLang="en-US" smtClean="0"/>
              <a:t>2018-03-07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460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9E4C8-2DBF-4819-A4E3-05EE1904AFA0}" type="datetime1">
              <a:rPr lang="ko-KR" altLang="en-US" smtClean="0"/>
              <a:t>2018-03-07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90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B8884-08EA-4312-97F1-ABFAAECC5F72}" type="datetime1">
              <a:rPr lang="ko-KR" altLang="en-US" smtClean="0"/>
              <a:t>2018-03-07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218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ED15B-F818-4C17-A233-19F573A41E74}" type="datetime1">
              <a:rPr lang="ko-KR" altLang="en-US" smtClean="0"/>
              <a:t>2018-03-07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266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4761C-3CDB-4265-986D-798670EDA1F6}" type="datetime1">
              <a:rPr lang="ko-KR" altLang="en-US" smtClean="0"/>
              <a:t>2018-03-07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68BA19B-9FCC-4678-A5F8-D927282461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15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ykimos.github.io/2017/01/27/MLP_Layer_Talk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1268760"/>
            <a:ext cx="7772400" cy="1470025"/>
          </a:xfrm>
        </p:spPr>
        <p:txBody>
          <a:bodyPr/>
          <a:lstStyle/>
          <a:p>
            <a:r>
              <a:rPr lang="en-US" altLang="ko-KR" dirty="0"/>
              <a:t>Chapter </a:t>
            </a:r>
            <a:r>
              <a:rPr lang="en-US" altLang="ko-KR" dirty="0" smtClean="0"/>
              <a:t>5.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4000" b="1" dirty="0"/>
              <a:t>Q-LEARNING &amp; DEEP </a:t>
            </a:r>
            <a:r>
              <a:rPr lang="en-US" altLang="ko-KR" sz="4000" b="1" dirty="0" smtClean="0"/>
              <a:t>SARSA</a:t>
            </a:r>
            <a:endParaRPr lang="ko-KR" altLang="en-US" sz="4000" b="1" dirty="0"/>
          </a:p>
        </p:txBody>
      </p:sp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1371600" y="4462264"/>
            <a:ext cx="6400800" cy="1198984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Young-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Gyu</a:t>
            </a:r>
            <a:r>
              <a:rPr lang="en-US" altLang="ko-KR" sz="2000" dirty="0" smtClean="0">
                <a:solidFill>
                  <a:schemeClr val="tx1"/>
                </a:solidFill>
              </a:rPr>
              <a:t> Kim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en-US" altLang="ko-KR" sz="2000" dirty="0" err="1" smtClean="0">
                <a:solidFill>
                  <a:schemeClr val="tx1"/>
                </a:solidFill>
              </a:rPr>
              <a:t>LINK@KoreaTech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http://link.koreatech.ac.kr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11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살사의 한계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살사는 </a:t>
                </a:r>
                <a:r>
                  <a:rPr lang="ko-KR" altLang="en-US" dirty="0" err="1" smtClean="0"/>
                  <a:t>온폴리시</a:t>
                </a:r>
                <a:r>
                  <a:rPr lang="ko-KR" altLang="en-US" dirty="0" smtClean="0"/>
                  <a:t> 시간차 제어이다</a:t>
                </a:r>
                <a:r>
                  <a:rPr lang="en-US" altLang="ko-KR" dirty="0" smtClean="0"/>
                  <a:t>. </a:t>
                </a:r>
                <a:r>
                  <a:rPr lang="ko-KR" altLang="en-US" dirty="0" smtClean="0"/>
                  <a:t>즉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자신이 행동하는 대로 학습하는 시간차 제어이다</a:t>
                </a:r>
                <a:r>
                  <a:rPr lang="en-US" altLang="ko-KR" dirty="0" smtClean="0"/>
                  <a:t>.</a:t>
                </a:r>
              </a:p>
              <a:p>
                <a:r>
                  <a:rPr lang="ko-KR" altLang="en-US" dirty="0" smtClean="0"/>
                  <a:t>충분한 탐험을 위해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𝜀</m:t>
                    </m:r>
                  </m:oMath>
                </a14:m>
                <a:r>
                  <a:rPr lang="en-US" altLang="ko-KR" dirty="0" smtClean="0"/>
                  <a:t>-</a:t>
                </a:r>
                <a:r>
                  <a:rPr lang="ko-KR" altLang="en-US" dirty="0" smtClean="0"/>
                  <a:t>탐욕 정책을 사용하지만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𝜀</m:t>
                    </m:r>
                  </m:oMath>
                </a14:m>
                <a:r>
                  <a:rPr lang="en-US" altLang="ko-KR" dirty="0"/>
                  <a:t>-</a:t>
                </a:r>
                <a:r>
                  <a:rPr lang="ko-KR" altLang="en-US" dirty="0"/>
                  <a:t>탐욕 정책</a:t>
                </a:r>
                <a:r>
                  <a:rPr lang="ko-KR" altLang="en-US" dirty="0" smtClean="0"/>
                  <a:t>으로 잘못된 정책을 학습하게 된다</a:t>
                </a:r>
                <a:r>
                  <a:rPr lang="en-US" altLang="ko-KR" dirty="0" smtClean="0"/>
                  <a:t>. (</a:t>
                </a:r>
                <a:r>
                  <a:rPr lang="ko-KR" altLang="en-US" dirty="0" smtClean="0"/>
                  <a:t>탐험 </a:t>
                </a:r>
                <a:r>
                  <a:rPr lang="en-US" altLang="ko-KR" dirty="0" smtClean="0"/>
                  <a:t>vs </a:t>
                </a:r>
                <a:r>
                  <a:rPr lang="ko-KR" altLang="en-US" dirty="0" smtClean="0"/>
                  <a:t>최적 정책 학습의 딜레마</a:t>
                </a:r>
                <a:r>
                  <a:rPr lang="en-US" altLang="ko-KR" dirty="0" smtClean="0"/>
                  <a:t>)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593" t="-601" r="-5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pPr/>
              <a:t>2</a:t>
            </a:fld>
            <a:r>
              <a:rPr lang="en-US" altLang="ko-KR" dirty="0" smtClean="0"/>
              <a:t>/9</a:t>
            </a:r>
            <a:endParaRPr lang="ko-KR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31640" y="2564904"/>
                <a:ext cx="6493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𝑄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←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𝑄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ko-KR" altLang="en-US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ko-KR" altLang="en-US" b="0" i="1" smtClean="0">
                          <a:latin typeface="Cambria Math"/>
                          <a:ea typeface="Cambria Math"/>
                        </a:rPr>
                        <m:t>𝛾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𝑄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𝑄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))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564904"/>
                <a:ext cx="6493316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7" t="21903" r="24911" b="10515"/>
          <a:stretch/>
        </p:blipFill>
        <p:spPr bwMode="auto">
          <a:xfrm rot="5400000">
            <a:off x="1443749" y="3604925"/>
            <a:ext cx="2589881" cy="23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9" t="19521" r="31519" b="9269"/>
          <a:stretch/>
        </p:blipFill>
        <p:spPr bwMode="auto">
          <a:xfrm rot="5400000">
            <a:off x="5041255" y="3535809"/>
            <a:ext cx="2589882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19871" y="2934236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smtClean="0"/>
              <a:t>살사에서 </a:t>
            </a:r>
            <a:r>
              <a:rPr lang="ko-KR" altLang="en-US" sz="1200" dirty="0" err="1" smtClean="0"/>
              <a:t>큐함수의</a:t>
            </a:r>
            <a:r>
              <a:rPr lang="ko-KR" altLang="en-US" sz="1200" dirty="0" smtClean="0"/>
              <a:t> 업데이트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700396" y="6237311"/>
            <a:ext cx="1699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smtClean="0"/>
              <a:t>갇힘 현상 발생의 예</a:t>
            </a:r>
            <a:endParaRPr lang="ko-KR" altLang="en-US" sz="1200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100763" y="4725144"/>
            <a:ext cx="79208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90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Q-Learning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딜레마를 해결하기 위해 </a:t>
                </a:r>
                <a:r>
                  <a:rPr lang="ko-KR" altLang="en-US" dirty="0" err="1" smtClean="0"/>
                  <a:t>오프폴리시</a:t>
                </a:r>
                <a:r>
                  <a:rPr lang="ko-KR" altLang="en-US" dirty="0" smtClean="0"/>
                  <a:t> 시간차 제어</a:t>
                </a:r>
                <a:r>
                  <a:rPr lang="en-US" altLang="ko-KR" dirty="0" smtClean="0"/>
                  <a:t>(</a:t>
                </a:r>
                <a:r>
                  <a:rPr lang="ko-KR" altLang="en-US" dirty="0" err="1" smtClean="0"/>
                  <a:t>큐러닝</a:t>
                </a:r>
                <a:r>
                  <a:rPr lang="en-US" altLang="ko-KR" dirty="0" smtClean="0"/>
                  <a:t>) </a:t>
                </a:r>
                <a:r>
                  <a:rPr lang="ko-KR" altLang="en-US" dirty="0" smtClean="0"/>
                  <a:t>사용</a:t>
                </a:r>
                <a:endParaRPr lang="en-US" altLang="ko-KR" dirty="0" smtClean="0"/>
              </a:p>
              <a:p>
                <a:r>
                  <a:rPr lang="ko-KR" altLang="en-US" dirty="0" err="1" smtClean="0"/>
                  <a:t>오프폴리시</a:t>
                </a:r>
                <a:r>
                  <a:rPr lang="en-US" altLang="ko-KR" dirty="0" smtClean="0"/>
                  <a:t>(Off-Policy)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행동하는 정책과 학습하는 정책 분리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r>
                  <a:rPr lang="ko-KR" altLang="en-US" dirty="0" err="1" smtClean="0"/>
                  <a:t>큐러닝을</a:t>
                </a:r>
                <a:r>
                  <a:rPr lang="ko-KR" altLang="en-US" dirty="0" smtClean="0"/>
                  <a:t> 통한 </a:t>
                </a:r>
                <a:r>
                  <a:rPr lang="ko-KR" altLang="en-US" dirty="0" err="1" smtClean="0"/>
                  <a:t>큐함수의</a:t>
                </a:r>
                <a:r>
                  <a:rPr lang="ko-KR" altLang="en-US" dirty="0" smtClean="0"/>
                  <a:t> 업데이트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현재상태</a:t>
                </a:r>
                <a:r>
                  <a:rPr lang="en-US" altLang="ko-KR" dirty="0" smtClean="0"/>
                  <a:t> s</a:t>
                </a:r>
                <a:r>
                  <a:rPr lang="ko-KR" altLang="en-US" dirty="0" smtClean="0"/>
                  <a:t>에서 행동 </a:t>
                </a:r>
                <a:r>
                  <a:rPr lang="en-US" altLang="ko-KR" dirty="0" smtClean="0"/>
                  <a:t>a</a:t>
                </a:r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𝜀</m:t>
                    </m:r>
                  </m:oMath>
                </a14:m>
                <a:r>
                  <a:rPr lang="en-US" altLang="ko-KR" dirty="0"/>
                  <a:t>-</a:t>
                </a:r>
                <a:r>
                  <a:rPr lang="ko-KR" altLang="en-US" dirty="0"/>
                  <a:t>탐욕 </a:t>
                </a:r>
                <a:r>
                  <a:rPr lang="ko-KR" altLang="en-US" dirty="0" smtClean="0"/>
                  <a:t>정책에 따라 선택</a:t>
                </a:r>
                <a:r>
                  <a:rPr lang="en-US" altLang="ko-KR" dirty="0" smtClean="0"/>
                  <a:t>.</a:t>
                </a:r>
                <a:endParaRPr lang="en-US" altLang="ko-KR" dirty="0"/>
              </a:p>
              <a:p>
                <a:pPr lvl="1"/>
                <a:r>
                  <a:rPr lang="ko-KR" altLang="en-US" dirty="0" smtClean="0"/>
                  <a:t>환경으로부터 보상 </a:t>
                </a:r>
                <a:r>
                  <a:rPr lang="en-US" altLang="ko-KR" dirty="0" smtClean="0"/>
                  <a:t>r </a:t>
                </a:r>
                <a:r>
                  <a:rPr lang="ko-KR" altLang="en-US" dirty="0" smtClean="0"/>
                  <a:t>과 다음상태 </a:t>
                </a:r>
                <a:r>
                  <a:rPr lang="en-US" altLang="ko-KR" dirty="0" smtClean="0"/>
                  <a:t>s’</a:t>
                </a:r>
                <a:r>
                  <a:rPr lang="ko-KR" altLang="en-US" dirty="0" smtClean="0"/>
                  <a:t>를 받고 </a:t>
                </a:r>
                <a:r>
                  <a:rPr lang="en-US" altLang="ko-KR" dirty="0" smtClean="0"/>
                  <a:t>s’</a:t>
                </a:r>
                <a:r>
                  <a:rPr lang="ko-KR" altLang="en-US" dirty="0" smtClean="0"/>
                  <a:t>의 상태에서 가장 큰 </a:t>
                </a:r>
                <a:r>
                  <a:rPr lang="ko-KR" altLang="en-US" dirty="0" err="1" smtClean="0"/>
                  <a:t>큐함수를</a:t>
                </a:r>
                <a:r>
                  <a:rPr lang="ko-KR" altLang="en-US" dirty="0" smtClean="0"/>
                  <a:t> 현재 큐 함수의 업데이트에 사용</a:t>
                </a:r>
                <a:r>
                  <a:rPr lang="en-US" altLang="ko-KR" dirty="0" smtClean="0"/>
                  <a:t>.</a:t>
                </a:r>
              </a:p>
              <a:p>
                <a:pPr lvl="1"/>
                <a:r>
                  <a:rPr lang="ko-KR" altLang="en-US" dirty="0" err="1" smtClean="0"/>
                  <a:t>큐러닝은</a:t>
                </a:r>
                <a:r>
                  <a:rPr lang="ko-KR" altLang="en-US" dirty="0" smtClean="0"/>
                  <a:t> 벨만 최적 방정식을 사용</a:t>
                </a:r>
                <a:endParaRPr lang="en-US" altLang="ko-KR" dirty="0" smtClean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601" r="-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pPr/>
              <a:t>3</a:t>
            </a:fld>
            <a:r>
              <a:rPr lang="en-US" altLang="ko-KR" dirty="0" smtClean="0"/>
              <a:t>/9</a:t>
            </a:r>
            <a:endParaRPr lang="ko-KR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68454" y="2422629"/>
                <a:ext cx="66159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𝑄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←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𝑄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ko-KR" altLang="en-US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ko-KR" altLang="en-US" b="0" i="1" smtClean="0">
                          <a:latin typeface="Cambria Math"/>
                          <a:ea typeface="Cambria Math"/>
                        </a:rPr>
                        <m:t>𝛾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𝑚𝑎𝑥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𝑄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′ </m:t>
                          </m:r>
                        </m:e>
                      </m:d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𝑄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))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454" y="2422629"/>
                <a:ext cx="6615914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264994" y="2791961"/>
            <a:ext cx="2622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err="1" smtClean="0"/>
              <a:t>큐러닝을</a:t>
            </a:r>
            <a:r>
              <a:rPr lang="ko-KR" altLang="en-US" sz="1200" dirty="0" smtClean="0"/>
              <a:t> 통한 </a:t>
            </a:r>
            <a:r>
              <a:rPr lang="ko-KR" altLang="en-US" sz="1200" dirty="0" err="1" smtClean="0"/>
              <a:t>큐함수의</a:t>
            </a:r>
            <a:r>
              <a:rPr lang="ko-KR" altLang="en-US" sz="1200" dirty="0" smtClean="0"/>
              <a:t> 업데이트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12683" y="4869160"/>
                <a:ext cx="5927455" cy="37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𝑞</m:t>
                      </m:r>
                      <m:r>
                        <a:rPr lang="en-US" altLang="ko-KR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𝑎</m:t>
                          </m:r>
                        </m:e>
                      </m:d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𝐸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[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ko-KR" altLang="en-US" b="0" i="1" smtClean="0">
                          <a:latin typeface="Cambria Math"/>
                          <a:ea typeface="Cambria Math"/>
                        </a:rPr>
                        <m:t>𝛾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𝑚𝑎𝑥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𝑞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∗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|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𝑠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𝑎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683" y="4869160"/>
                <a:ext cx="5927455" cy="372538"/>
              </a:xfrm>
              <a:prstGeom prst="rect">
                <a:avLst/>
              </a:prstGeom>
              <a:blipFill rotWithShape="1"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14686" y="5241698"/>
            <a:ext cx="2523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err="1" smtClean="0"/>
              <a:t>큐함수에</a:t>
            </a:r>
            <a:r>
              <a:rPr lang="ko-KR" altLang="en-US" sz="1200" dirty="0" smtClean="0"/>
              <a:t> 대한 벨만 최적 방정식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4076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살사와 </a:t>
            </a:r>
            <a:r>
              <a:rPr lang="ko-KR" altLang="en-US" dirty="0" err="1" smtClean="0"/>
              <a:t>큐러닝의</a:t>
            </a:r>
            <a:r>
              <a:rPr lang="ko-KR" altLang="en-US" dirty="0" smtClean="0"/>
              <a:t> 차이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39699"/>
              </p:ext>
            </p:extLst>
          </p:nvPr>
        </p:nvGraphicFramePr>
        <p:xfrm>
          <a:off x="457200" y="927616"/>
          <a:ext cx="8229600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2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8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8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</a:rPr>
                        <a:t>살사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>
                          <a:solidFill>
                            <a:schemeClr val="tx1"/>
                          </a:solidFill>
                        </a:rPr>
                        <a:t>큐러닝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 err="1" smtClean="0">
                          <a:solidFill>
                            <a:schemeClr val="tx1"/>
                          </a:solidFill>
                        </a:rPr>
                        <a:t>큐함수를</a:t>
                      </a:r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</a:rPr>
                        <a:t> 업데이트 하기 위한 샘플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en-US" altLang="ko-KR" sz="1800" dirty="0" err="1" smtClean="0">
                          <a:solidFill>
                            <a:schemeClr val="tx1"/>
                          </a:solidFill>
                        </a:rPr>
                        <a:t>s,a,r,s’,a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’&gt;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en-US" altLang="ko-KR" sz="1800" dirty="0" err="1" smtClean="0">
                          <a:solidFill>
                            <a:schemeClr val="tx1"/>
                          </a:solidFill>
                        </a:rPr>
                        <a:t>s,a,r,s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’&gt;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 err="1" smtClean="0">
                          <a:solidFill>
                            <a:schemeClr val="tx1"/>
                          </a:solidFill>
                        </a:rPr>
                        <a:t>큐함수를</a:t>
                      </a:r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</a:rPr>
                        <a:t> 업데이트 하기 위한 방정식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벨만 기대 방정식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 ⇒ 정책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이터레이션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벨만 최적 방정식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 ⇒ 가치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이터레이션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</a:rPr>
                        <a:t>정책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온폴리시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 시간차 제어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오프폴리시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 시간차 제어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pPr/>
              <a:t>4</a:t>
            </a:fld>
            <a:r>
              <a:rPr lang="en-US" altLang="ko-KR" dirty="0" smtClean="0"/>
              <a:t>/9</a:t>
            </a:r>
            <a:endParaRPr lang="ko-KR" alt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74" y="3629000"/>
            <a:ext cx="31432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78" y="3656262"/>
            <a:ext cx="32385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88511" y="5229200"/>
            <a:ext cx="2622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smtClean="0"/>
              <a:t>살사 에이전트와 환경의 상호작용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428438" y="5229199"/>
            <a:ext cx="277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err="1" smtClean="0"/>
              <a:t>큐러닝</a:t>
            </a:r>
            <a:r>
              <a:rPr lang="ko-KR" altLang="en-US" sz="1200" dirty="0" smtClean="0"/>
              <a:t> 에이전트와 환경의 상호작용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9023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살사</a:t>
            </a:r>
            <a:r>
              <a:rPr lang="ko-KR" altLang="en-US" dirty="0"/>
              <a:t>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큐러닝</a:t>
            </a:r>
            <a:r>
              <a:rPr lang="ko-KR" altLang="en-US" dirty="0" smtClean="0"/>
              <a:t> 결과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pPr/>
              <a:t>5</a:t>
            </a:fld>
            <a:r>
              <a:rPr lang="en-US" altLang="ko-KR" dirty="0" smtClean="0"/>
              <a:t>/9</a:t>
            </a:r>
            <a:endParaRPr lang="ko-KR" altLang="en-US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192575" y="1052736"/>
            <a:ext cx="8758403" cy="4693539"/>
            <a:chOff x="251520" y="1052736"/>
            <a:chExt cx="8758403" cy="4693539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052736"/>
              <a:ext cx="8758403" cy="4693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타원 4"/>
            <p:cNvSpPr/>
            <p:nvPr/>
          </p:nvSpPr>
          <p:spPr>
            <a:xfrm>
              <a:off x="1691680" y="1599389"/>
              <a:ext cx="504056" cy="389451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6012160" y="1595183"/>
              <a:ext cx="504056" cy="389451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51520" y="1412776"/>
              <a:ext cx="1846082" cy="1728192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80263" y="5877272"/>
            <a:ext cx="84321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smtClean="0"/>
              <a:t>살사 에이전트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는 </a:t>
            </a:r>
            <a:r>
              <a:rPr lang="ko-KR" altLang="en-US" sz="1200" dirty="0" err="1" smtClean="0"/>
              <a:t>큐함수</a:t>
            </a:r>
            <a:r>
              <a:rPr lang="ko-KR" altLang="en-US" sz="1200" dirty="0" smtClean="0"/>
              <a:t> 값에 따라 갇힘 현상이 발생하였고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큐러닝</a:t>
            </a:r>
            <a:r>
              <a:rPr lang="ko-KR" altLang="en-US" sz="1200" dirty="0" smtClean="0"/>
              <a:t> 에이전트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는 갇히지 않고 목표에 도달하였다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1478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고전 강화학습 알고리즘의 한계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다이내믹 프로그래밍의 한계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/>
              <a:t>계산 복잡도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/>
              <a:t>차원의 저주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/>
              <a:t>환경에 대한 완벽한 정보가 필요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ko-KR" altLang="en-US" dirty="0" smtClean="0"/>
              <a:t>고전 강화학습 알고리즘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몬테카를로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살사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큐러닝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번의 문제를 해결한 것이다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dirty="0" smtClean="0"/>
              <a:t>1, 2</a:t>
            </a:r>
            <a:r>
              <a:rPr lang="ko-KR" altLang="en-US" dirty="0" smtClean="0"/>
              <a:t>번의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문제는 해결되지 않았다</a:t>
            </a:r>
            <a:r>
              <a:rPr lang="en-US" altLang="ko-KR" dirty="0" smtClean="0"/>
              <a:t>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큐러닝까지의</a:t>
            </a:r>
            <a:r>
              <a:rPr lang="ko-KR" altLang="en-US" dirty="0" smtClean="0"/>
              <a:t> 알고리즘은 상태가 적은 문제에만 적용 가능하다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1, 2</a:t>
            </a:r>
            <a:r>
              <a:rPr lang="ko-KR" altLang="en-US" dirty="0" smtClean="0"/>
              <a:t>번 문제는 근사함수</a:t>
            </a:r>
            <a:r>
              <a:rPr lang="en-US" altLang="ko-KR" dirty="0" smtClean="0"/>
              <a:t>(Function </a:t>
            </a:r>
            <a:r>
              <a:rPr lang="en-US" altLang="ko-KR" dirty="0" err="1" smtClean="0"/>
              <a:t>Approximator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근사</a:t>
            </a:r>
            <a:r>
              <a:rPr lang="en-US" altLang="ko-KR" dirty="0" smtClean="0"/>
              <a:t>(Approximation)</a:t>
            </a:r>
            <a:r>
              <a:rPr lang="ko-KR" altLang="en-US" dirty="0" smtClean="0"/>
              <a:t>를 하여 해결 가능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 smtClean="0"/>
              <a:t>근사함수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기존의 데이터를 매개변수를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	 </a:t>
            </a:r>
            <a:r>
              <a:rPr lang="en-US" altLang="ko-KR" dirty="0" smtClean="0"/>
              <a:t>          </a:t>
            </a:r>
            <a:r>
              <a:rPr lang="ko-KR" altLang="en-US" dirty="0" smtClean="0"/>
              <a:t>통해 </a:t>
            </a:r>
            <a:r>
              <a:rPr lang="ko-KR" altLang="en-US" dirty="0" err="1" smtClean="0"/>
              <a:t>근사하는</a:t>
            </a:r>
            <a:r>
              <a:rPr lang="ko-KR" altLang="en-US" dirty="0" smtClean="0"/>
              <a:t> 함수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pPr/>
              <a:t>6</a:t>
            </a:fld>
            <a:r>
              <a:rPr lang="en-US" altLang="ko-KR" dirty="0" smtClean="0"/>
              <a:t>/9</a:t>
            </a:r>
            <a:endParaRPr lang="ko-KR" altLang="en-US" dirty="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7" t="10258" r="28503" b="7737"/>
          <a:stretch/>
        </p:blipFill>
        <p:spPr bwMode="auto">
          <a:xfrm rot="5400000">
            <a:off x="6065773" y="3673714"/>
            <a:ext cx="2263125" cy="2658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97890" y="6176337"/>
            <a:ext cx="1798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smtClean="0"/>
              <a:t>근사함수로 근사의 예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9998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SARS’A’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Q-function(</a:t>
            </a:r>
            <a:r>
              <a:rPr lang="ko-KR" altLang="en-US" dirty="0" err="1" smtClean="0"/>
              <a:t>큐함수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Neural Network(</a:t>
            </a:r>
            <a:r>
              <a:rPr lang="ko-KR" altLang="en-US" dirty="0" smtClean="0"/>
              <a:t>인공신경망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근사</a:t>
            </a:r>
            <a:endParaRPr lang="en-US" altLang="ko-KR" dirty="0" smtClean="0"/>
          </a:p>
          <a:p>
            <a:r>
              <a:rPr lang="en-US" altLang="ko-KR" dirty="0" smtClean="0"/>
              <a:t>Neural Network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Gradient descent(</a:t>
            </a:r>
            <a:r>
              <a:rPr lang="ko-KR" altLang="en-US" dirty="0" err="1" smtClean="0"/>
              <a:t>경사하강법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사용하여 업데이트</a:t>
            </a:r>
            <a:endParaRPr lang="en-US" altLang="ko-KR" dirty="0" smtClean="0"/>
          </a:p>
          <a:p>
            <a:r>
              <a:rPr lang="en-US" altLang="ko-KR" dirty="0" smtClean="0"/>
              <a:t>Loss function(</a:t>
            </a:r>
            <a:r>
              <a:rPr lang="ko-KR" altLang="en-US" dirty="0" smtClean="0"/>
              <a:t>오차함수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MSE(</a:t>
            </a:r>
            <a:r>
              <a:rPr lang="ko-KR" altLang="en-US" dirty="0" smtClean="0"/>
              <a:t>평균제곱오차</a:t>
            </a:r>
            <a:r>
              <a:rPr lang="en-US" altLang="ko-KR" dirty="0" smtClean="0"/>
              <a:t>) </a:t>
            </a:r>
            <a:r>
              <a:rPr lang="ko-KR" altLang="en-US" dirty="0" smtClean="0"/>
              <a:t>사용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pPr/>
              <a:t>7</a:t>
            </a:fld>
            <a:r>
              <a:rPr lang="en-US" altLang="ko-KR" dirty="0" smtClean="0"/>
              <a:t>/9</a:t>
            </a:r>
            <a:endParaRPr lang="ko-KR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31640" y="5157192"/>
                <a:ext cx="6493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𝑄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←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𝑄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ko-KR" altLang="en-US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ko-KR" altLang="en-US" b="0" i="1" smtClean="0">
                          <a:latin typeface="Cambria Math"/>
                          <a:ea typeface="Cambria Math"/>
                        </a:rPr>
                        <m:t>𝛾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𝑄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𝑄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))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5157192"/>
                <a:ext cx="6493316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4" t="14839" r="25404" b="5836"/>
          <a:stretch/>
        </p:blipFill>
        <p:spPr bwMode="auto">
          <a:xfrm rot="5400000">
            <a:off x="4182716" y="2578286"/>
            <a:ext cx="2274874" cy="2248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19872" y="5570376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smtClean="0"/>
              <a:t>살사에서 </a:t>
            </a:r>
            <a:r>
              <a:rPr lang="ko-KR" altLang="en-US" sz="1200" dirty="0" err="1" smtClean="0"/>
              <a:t>큐함수의</a:t>
            </a:r>
            <a:r>
              <a:rPr lang="ko-KR" altLang="en-US" sz="1200" dirty="0" smtClean="0"/>
              <a:t> 업데이트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4647556" y="4797152"/>
            <a:ext cx="1436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smtClean="0"/>
              <a:t>경사하강법의 예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074542" y="5166484"/>
            <a:ext cx="2274409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524678" y="5166484"/>
            <a:ext cx="97640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657153" y="552786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정답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66656" y="553581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예측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설명선 1 8"/>
          <p:cNvSpPr/>
          <p:nvPr/>
        </p:nvSpPr>
        <p:spPr>
          <a:xfrm>
            <a:off x="6547927" y="2564904"/>
            <a:ext cx="2272545" cy="2304995"/>
          </a:xfrm>
          <a:prstGeom prst="borderCallout1">
            <a:avLst>
              <a:gd name="adj1" fmla="val -518"/>
              <a:gd name="adj2" fmla="val 73903"/>
              <a:gd name="adj3" fmla="val -32014"/>
              <a:gd name="adj4" fmla="val -32782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경사하강법의 종류 </a:t>
            </a:r>
            <a:r>
              <a:rPr lang="en-US" altLang="ko-KR" sz="1400" dirty="0" smtClean="0">
                <a:solidFill>
                  <a:schemeClr val="tx1"/>
                </a:solidFill>
              </a:rPr>
              <a:t>:  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SGD,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RMSprop</a:t>
            </a:r>
            <a:r>
              <a:rPr lang="en-US" altLang="ko-KR" sz="1400" dirty="0" smtClean="0">
                <a:solidFill>
                  <a:schemeClr val="tx1"/>
                </a:solidFill>
              </a:rPr>
              <a:t>, Adam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문제에 따라 맞는 방법 선택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모든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경사하강법은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Learning Rate </a:t>
            </a:r>
            <a:r>
              <a:rPr lang="ko-KR" altLang="en-US" sz="1400" dirty="0" smtClean="0">
                <a:solidFill>
                  <a:schemeClr val="tx1"/>
                </a:solidFill>
              </a:rPr>
              <a:t>변수를 가짐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331640" y="5938962"/>
                <a:ext cx="6386940" cy="370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𝑀𝑆𝐸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ko-KR" altLang="en-US" b="0" i="1" smtClean="0">
                              <a:latin typeface="Cambria Math"/>
                              <a:ea typeface="Cambria Math"/>
                            </a:rPr>
                            <m:t>정답</m:t>
                          </m:r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ko-KR" altLang="en-US" b="0" i="1" smtClean="0">
                              <a:latin typeface="Cambria Math"/>
                              <a:ea typeface="Cambria Math"/>
                            </a:rPr>
                            <m:t>예측</m:t>
                          </m:r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ko-KR" altLang="en-US" i="1">
                              <a:latin typeface="Cambria Math"/>
                              <a:ea typeface="Cambria Math"/>
                            </a:rPr>
                            <m:t>𝛾</m:t>
                          </m:r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/>
                                      <a:ea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/>
                                      <a:ea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/>
                                      <a:ea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/>
                                      <a:ea typeface="Cambria Math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𝑄</m:t>
                          </m:r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))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5938962"/>
                <a:ext cx="6386940" cy="370358"/>
              </a:xfrm>
              <a:prstGeom prst="rect">
                <a:avLst/>
              </a:prstGeom>
              <a:blipFill rotWithShape="1"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4118075" y="6286617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* </a:t>
            </a:r>
            <a:r>
              <a:rPr lang="ko-KR" altLang="en-US" sz="1200" dirty="0" smtClean="0"/>
              <a:t>오차함수</a:t>
            </a:r>
            <a:endParaRPr lang="ko-KR" altLang="en-US" sz="1200" dirty="0"/>
          </a:p>
        </p:txBody>
      </p:sp>
      <p:grpSp>
        <p:nvGrpSpPr>
          <p:cNvPr id="23" name="그룹 22"/>
          <p:cNvGrpSpPr/>
          <p:nvPr/>
        </p:nvGrpSpPr>
        <p:grpSpPr>
          <a:xfrm>
            <a:off x="251520" y="692696"/>
            <a:ext cx="3990287" cy="4135333"/>
            <a:chOff x="251520" y="692696"/>
            <a:chExt cx="3990287" cy="4135333"/>
          </a:xfrm>
        </p:grpSpPr>
        <p:sp>
          <p:nvSpPr>
            <p:cNvPr id="19" name="설명선 1 18"/>
            <p:cNvSpPr/>
            <p:nvPr/>
          </p:nvSpPr>
          <p:spPr>
            <a:xfrm>
              <a:off x="251520" y="2523034"/>
              <a:ext cx="2736304" cy="2304995"/>
            </a:xfrm>
            <a:prstGeom prst="borderCallout1">
              <a:avLst>
                <a:gd name="adj1" fmla="val -1652"/>
                <a:gd name="adj2" fmla="val 6333"/>
                <a:gd name="adj3" fmla="val -80185"/>
                <a:gd name="adj4" fmla="val -159"/>
              </a:avLst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 smtClean="0">
                  <a:solidFill>
                    <a:schemeClr val="tx1"/>
                  </a:solidFill>
                </a:rPr>
                <a:t>인공신경망</a:t>
              </a:r>
              <a:endParaRPr lang="en-US" altLang="ko-KR" sz="1600" b="1" dirty="0" smtClean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 smtClean="0">
                  <a:solidFill>
                    <a:schemeClr val="tx1"/>
                  </a:solidFill>
                </a:rPr>
                <a:t>근사함수 중의 한 종류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.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 smtClean="0">
                  <a:solidFill>
                    <a:schemeClr val="tx1"/>
                  </a:solidFill>
                </a:rPr>
                <a:t>동물의 뇌를 모델링 한 것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 smtClean="0">
                  <a:solidFill>
                    <a:schemeClr val="tx1"/>
                  </a:solidFill>
                </a:rPr>
                <a:t>각 </a:t>
              </a:r>
              <a:r>
                <a:rPr lang="ko-KR" altLang="en-US" sz="1400" dirty="0" err="1" smtClean="0">
                  <a:solidFill>
                    <a:schemeClr val="tx1"/>
                  </a:solidFill>
                </a:rPr>
                <a:t>노드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(node)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는 층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(Layer)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을 쌓는 구조로 하나의 모델을 형성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 smtClean="0">
                  <a:solidFill>
                    <a:schemeClr val="tx1"/>
                  </a:solidFill>
                </a:rPr>
                <a:t>오류 </a:t>
              </a:r>
              <a:r>
                <a:rPr lang="ko-KR" altLang="en-US" sz="1400" dirty="0" err="1" smtClean="0">
                  <a:solidFill>
                    <a:schemeClr val="tx1"/>
                  </a:solidFill>
                </a:rPr>
                <a:t>역전파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(Back-Propagation)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로 학습함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 smtClean="0">
                  <a:solidFill>
                    <a:schemeClr val="tx1"/>
                  </a:solidFill>
                </a:rPr>
                <a:t>책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154-172p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참고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251520" y="692696"/>
              <a:ext cx="3990287" cy="36004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883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장애물이 움직이는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월드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세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개의 장애물이 같은 속도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한 스텝마다 한 칸씩 움직임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같은 방향으로 움직이고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벽에 부딪힐 경우에 다시 튕겨 나와 반대 방향으로 움직인다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장애물을 만날 경우 보상은 </a:t>
            </a:r>
            <a:r>
              <a:rPr lang="en-US" altLang="ko-KR" dirty="0" smtClean="0"/>
              <a:t>(-1)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도착했을 경우 보상은 </a:t>
            </a:r>
            <a:r>
              <a:rPr lang="en-US" altLang="ko-KR" dirty="0" smtClean="0"/>
              <a:t>(+1)</a:t>
            </a:r>
            <a:r>
              <a:rPr lang="ko-KR" altLang="en-US" dirty="0" smtClean="0"/>
              <a:t>이고 한 에피소드가 끝난다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pPr/>
              <a:t>8</a:t>
            </a:fld>
            <a:r>
              <a:rPr lang="en-US" altLang="ko-KR" dirty="0" smtClean="0"/>
              <a:t>/9</a:t>
            </a:r>
            <a:endParaRPr lang="ko-KR" altLang="en-US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212976"/>
            <a:ext cx="2376264" cy="2621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82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상태 정의와 </a:t>
            </a:r>
            <a:r>
              <a:rPr lang="ko-KR" altLang="en-US" dirty="0" err="1" smtClean="0"/>
              <a:t>딥살사의</a:t>
            </a:r>
            <a:r>
              <a:rPr lang="ko-KR" altLang="en-US" dirty="0" smtClean="0"/>
              <a:t> 인공신경망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상태 정의</a:t>
            </a:r>
            <a:endParaRPr lang="en-US" altLang="ko-KR" dirty="0" smtClean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sz="1400" dirty="0" smtClean="0"/>
              <a:t>에이전트에 대한 도착지점의 상대위치 </a:t>
            </a:r>
            <a:r>
              <a:rPr lang="en-US" altLang="ko-KR" sz="1400" dirty="0" smtClean="0"/>
              <a:t>x, y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sz="1400" dirty="0" smtClean="0"/>
              <a:t>도착지점의 라벨</a:t>
            </a:r>
            <a:endParaRPr lang="en-US" altLang="ko-KR" sz="1400" dirty="0" smtClean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sz="1400" dirty="0" smtClean="0"/>
              <a:t>에이전트에 대한 장애물의 상대 위치 </a:t>
            </a:r>
            <a:r>
              <a:rPr lang="en-US" altLang="ko-KR" sz="1400" dirty="0" smtClean="0"/>
              <a:t>x, y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sz="1400" dirty="0" smtClean="0"/>
              <a:t>장애물의 라벨</a:t>
            </a:r>
            <a:endParaRPr lang="en-US" altLang="ko-KR" sz="1400" dirty="0" smtClean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sz="1400" dirty="0" smtClean="0"/>
              <a:t>장애물의 속도</a:t>
            </a:r>
            <a:endParaRPr lang="en-US" altLang="ko-KR" sz="1400" dirty="0" smtClean="0"/>
          </a:p>
          <a:p>
            <a:pPr marL="1200150" lvl="2" indent="-342900">
              <a:buFont typeface="Wingdings" panose="05000000000000000000" pitchFamily="2" charset="2"/>
              <a:buChar char="ü"/>
            </a:pPr>
            <a:r>
              <a:rPr lang="ko-KR" altLang="en-US" sz="1200" dirty="0" smtClean="0"/>
              <a:t>장애물이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개 이므로 ③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④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⑤는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배를 하면</a:t>
            </a:r>
            <a:r>
              <a:rPr lang="en-US" altLang="ko-KR" sz="1200" dirty="0" smtClean="0"/>
              <a:t> 12</a:t>
            </a:r>
            <a:r>
              <a:rPr lang="ko-KR" altLang="en-US" sz="1200" dirty="0" smtClean="0"/>
              <a:t>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이고 ①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②를 더하면 총 </a:t>
            </a:r>
            <a:r>
              <a:rPr lang="en-US" altLang="ko-KR" sz="1200" dirty="0" smtClean="0"/>
              <a:t>15</a:t>
            </a:r>
            <a:r>
              <a:rPr lang="ko-KR" altLang="en-US" sz="1200" dirty="0" smtClean="0"/>
              <a:t>개의 상태</a:t>
            </a:r>
            <a:endParaRPr lang="en-US" altLang="ko-KR" sz="1200" dirty="0" smtClean="0"/>
          </a:p>
          <a:p>
            <a:pPr marL="1200150" lvl="2" indent="-342900">
              <a:buFont typeface="Wingdings" panose="05000000000000000000" pitchFamily="2" charset="2"/>
              <a:buChar char="ü"/>
            </a:pPr>
            <a:endParaRPr lang="en-US" altLang="ko-KR" sz="1200" dirty="0"/>
          </a:p>
          <a:p>
            <a:pPr marL="400050"/>
            <a:r>
              <a:rPr lang="en-US" altLang="ko-KR" dirty="0" smtClean="0"/>
              <a:t>Neural Network</a:t>
            </a:r>
            <a:endParaRPr lang="en-US" altLang="ko-KR" dirty="0"/>
          </a:p>
          <a:p>
            <a:pPr marL="4000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400050"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A19B-9FCC-4678-A5F8-D92728246174}" type="slidenum">
              <a:rPr lang="ko-KR" altLang="en-US" smtClean="0"/>
              <a:pPr/>
              <a:t>9</a:t>
            </a:fld>
            <a:r>
              <a:rPr lang="en-US" altLang="ko-KR" dirty="0" smtClean="0"/>
              <a:t>/9</a:t>
            </a:r>
            <a:endParaRPr lang="ko-KR" altLang="en-US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558379"/>
              </p:ext>
            </p:extLst>
          </p:nvPr>
        </p:nvGraphicFramePr>
        <p:xfrm>
          <a:off x="3563888" y="3949040"/>
          <a:ext cx="547260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00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Input layer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Hidden layer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Output layer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노드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Layer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Activation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fuction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relu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relu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linear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501008"/>
            <a:ext cx="34385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20072" y="5948931"/>
            <a:ext cx="36263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hlinkClick r:id="rId3"/>
              </a:rPr>
              <a:t>https://tykimos.github.io/2017/01/27/MLP_Layer_Talk</a:t>
            </a:r>
            <a:r>
              <a:rPr lang="en-US" altLang="ko-KR" sz="1100" dirty="0" smtClean="0">
                <a:hlinkClick r:id="rId3"/>
              </a:rPr>
              <a:t>/</a:t>
            </a:r>
            <a:endParaRPr lang="en-US" altLang="ko-KR" sz="1100" dirty="0" smtClean="0"/>
          </a:p>
          <a:p>
            <a:pPr algn="r"/>
            <a:r>
              <a:rPr lang="ko-KR" altLang="en-US" sz="1100" dirty="0" err="1" smtClean="0"/>
              <a:t>케라스</a:t>
            </a:r>
            <a:r>
              <a:rPr lang="ko-KR" altLang="en-US" sz="1100" dirty="0" smtClean="0"/>
              <a:t> 설명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1346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3173</TotalTime>
  <Words>623</Words>
  <Application>Microsoft Office PowerPoint</Application>
  <PresentationFormat>화면 슬라이드 쇼(4:3)</PresentationFormat>
  <Paragraphs>123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Arial</vt:lpstr>
      <vt:lpstr>Cambria Math</vt:lpstr>
      <vt:lpstr>Wingdings</vt:lpstr>
      <vt:lpstr>Office 테마</vt:lpstr>
      <vt:lpstr>Chapter 5. Q-LEARNING &amp; DEEP SARSA</vt:lpstr>
      <vt:lpstr>살사의 한계</vt:lpstr>
      <vt:lpstr>Q-Learning</vt:lpstr>
      <vt:lpstr>살사와 큐러닝의 차이</vt:lpstr>
      <vt:lpstr>살사와 큐러닝 결과 비교</vt:lpstr>
      <vt:lpstr>고전 강화학습 알고리즘의 한계</vt:lpstr>
      <vt:lpstr>DEEP SARS’A’</vt:lpstr>
      <vt:lpstr>장애물이 움직이는 그리드 월드</vt:lpstr>
      <vt:lpstr>상태 정의와 딥살사의 인공신경망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MDP와 벨만 방정식</dc:title>
  <dc:creator>YGKIM</dc:creator>
  <cp:lastModifiedBy>HoBin</cp:lastModifiedBy>
  <cp:revision>148</cp:revision>
  <dcterms:created xsi:type="dcterms:W3CDTF">2017-12-30T05:54:11Z</dcterms:created>
  <dcterms:modified xsi:type="dcterms:W3CDTF">2018-03-07T05:17:39Z</dcterms:modified>
</cp:coreProperties>
</file>